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63" r:id="rId5"/>
    <p:sldId id="259" r:id="rId6"/>
    <p:sldId id="265" r:id="rId7"/>
    <p:sldId id="269" r:id="rId8"/>
    <p:sldId id="268" r:id="rId9"/>
    <p:sldId id="261" r:id="rId10"/>
    <p:sldId id="262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3" autoAdjust="0"/>
    <p:restoredTop sz="94660"/>
  </p:normalViewPr>
  <p:slideViewPr>
    <p:cSldViewPr>
      <p:cViewPr varScale="1">
        <p:scale>
          <a:sx n="63" d="100"/>
          <a:sy n="63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3DF0EAB-CBDA-4E25-8B6A-A4C539C8F2A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2F50EEB-72EE-478B-B962-DC3DF1D71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0EAB-CBDA-4E25-8B6A-A4C539C8F2A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0EEB-72EE-478B-B962-DC3DF1D71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0EAB-CBDA-4E25-8B6A-A4C539C8F2A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0EEB-72EE-478B-B962-DC3DF1D71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3DF0EAB-CBDA-4E25-8B6A-A4C539C8F2A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0EEB-72EE-478B-B962-DC3DF1D71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3DF0EAB-CBDA-4E25-8B6A-A4C539C8F2A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2F50EEB-72EE-478B-B962-DC3DF1D71E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3DF0EAB-CBDA-4E25-8B6A-A4C539C8F2A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F50EEB-72EE-478B-B962-DC3DF1D71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3DF0EAB-CBDA-4E25-8B6A-A4C539C8F2A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2F50EEB-72EE-478B-B962-DC3DF1D71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0EAB-CBDA-4E25-8B6A-A4C539C8F2A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0EEB-72EE-478B-B962-DC3DF1D71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3DF0EAB-CBDA-4E25-8B6A-A4C539C8F2A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F50EEB-72EE-478B-B962-DC3DF1D71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3DF0EAB-CBDA-4E25-8B6A-A4C539C8F2A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2F50EEB-72EE-478B-B962-DC3DF1D71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3DF0EAB-CBDA-4E25-8B6A-A4C539C8F2A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2F50EEB-72EE-478B-B962-DC3DF1D71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3DF0EAB-CBDA-4E25-8B6A-A4C539C8F2A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2F50EEB-72EE-478B-B962-DC3DF1D71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776288"/>
            <a:ext cx="6850856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NAU/NASA Space Grant Survey of Arizona STEM Best Practices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Brooke </a:t>
            </a:r>
            <a:r>
              <a:rPr lang="en-US" dirty="0" err="1" smtClean="0"/>
              <a:t>Knighton</a:t>
            </a:r>
            <a:endParaRPr lang="en-US" dirty="0" smtClean="0"/>
          </a:p>
          <a:p>
            <a:r>
              <a:rPr lang="en-US" dirty="0" smtClean="0"/>
              <a:t>Dr. Eric Savage</a:t>
            </a:r>
            <a:endParaRPr lang="en-US" dirty="0"/>
          </a:p>
        </p:txBody>
      </p:sp>
      <p:pic>
        <p:nvPicPr>
          <p:cNvPr id="6" name="Picture 5" descr="NAUNAS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2057400" cy="2656391"/>
          </a:xfrm>
          <a:prstGeom prst="rect">
            <a:avLst/>
          </a:prstGeom>
        </p:spPr>
      </p:pic>
      <p:pic>
        <p:nvPicPr>
          <p:cNvPr id="7" name="Picture 6" descr="NAUNAS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657600"/>
            <a:ext cx="1981200" cy="29935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72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Clarify the STEM Integration Matrix</a:t>
            </a:r>
          </a:p>
          <a:p>
            <a:pPr lvl="1"/>
            <a:r>
              <a:rPr lang="en-US" sz="2400" dirty="0" smtClean="0"/>
              <a:t>Clear guidelines for what is expected in each category </a:t>
            </a:r>
          </a:p>
          <a:p>
            <a:pPr lvl="1"/>
            <a:r>
              <a:rPr lang="en-US" sz="2400" dirty="0" smtClean="0"/>
              <a:t>Expand the current categories</a:t>
            </a:r>
          </a:p>
          <a:p>
            <a:r>
              <a:rPr lang="en-US" sz="3200" dirty="0" smtClean="0"/>
              <a:t>Educate the Educators </a:t>
            </a:r>
          </a:p>
          <a:p>
            <a:r>
              <a:rPr lang="en-US" sz="3200" dirty="0" smtClean="0"/>
              <a:t>Incentivize subjects to increase response rate</a:t>
            </a:r>
          </a:p>
          <a:p>
            <a:r>
              <a:rPr lang="en-US" sz="3200" dirty="0" smtClean="0"/>
              <a:t>Promote more research in </a:t>
            </a:r>
            <a:br>
              <a:rPr lang="en-US" sz="3200" dirty="0" smtClean="0"/>
            </a:br>
            <a:r>
              <a:rPr lang="en-US" sz="3200" dirty="0" smtClean="0"/>
              <a:t>STEM Best Practices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Eric Savage – First Flight Education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Dr. Nadine Barlow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Kathleen </a:t>
            </a:r>
            <a:r>
              <a:rPr lang="en-US" dirty="0" err="1" smtClean="0"/>
              <a:t>Stigmon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NAU/NASA Space Grant </a:t>
            </a:r>
            <a:br>
              <a:rPr lang="en-US" dirty="0" smtClean="0"/>
            </a:br>
            <a:r>
              <a:rPr lang="en-US" dirty="0" smtClean="0"/>
              <a:t>Internship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8" y="1219200"/>
            <a:ext cx="8534400" cy="1399032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/>
              <a:t>Questions?</a:t>
            </a:r>
            <a:endParaRPr lang="en-US" sz="9600" b="1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914" y="5205882"/>
            <a:ext cx="1898468" cy="14452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pic>
        <p:nvPicPr>
          <p:cNvPr id="5" name="Picture 4" descr="NAUNAS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51320" y="3962400"/>
            <a:ext cx="1981200" cy="2688771"/>
          </a:xfrm>
          <a:prstGeom prst="rect">
            <a:avLst/>
          </a:prstGeom>
        </p:spPr>
      </p:pic>
      <p:pic>
        <p:nvPicPr>
          <p:cNvPr id="6" name="Picture 5" descr="NAUNA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994780"/>
            <a:ext cx="2057400" cy="26563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Consisted of 26 questions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Send to 436 educators across Arizona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Gained insight to Arizona STEM integration</a:t>
            </a:r>
          </a:p>
          <a:p>
            <a:pPr lvl="1"/>
            <a:r>
              <a:rPr lang="en-US" dirty="0" smtClean="0"/>
              <a:t>Aligned with </a:t>
            </a:r>
            <a:r>
              <a:rPr lang="en-US" dirty="0" err="1" smtClean="0"/>
              <a:t>SFAz</a:t>
            </a:r>
            <a:r>
              <a:rPr lang="en-US" dirty="0" smtClean="0"/>
              <a:t> matrix and </a:t>
            </a:r>
            <a:br>
              <a:rPr lang="en-US" dirty="0" smtClean="0"/>
            </a:br>
            <a:r>
              <a:rPr lang="en-US" sz="2400" dirty="0" smtClean="0"/>
              <a:t>Massachusetts Dept. of Education </a:t>
            </a:r>
            <a:br>
              <a:rPr lang="en-US" sz="2400" dirty="0" smtClean="0"/>
            </a:br>
            <a:r>
              <a:rPr lang="en-US" sz="2400" dirty="0" smtClean="0"/>
              <a:t>STEM Best Practices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Exploratory Model</a:t>
            </a:r>
            <a:br>
              <a:rPr lang="en-US" dirty="0" smtClean="0"/>
            </a:br>
            <a:r>
              <a:rPr lang="en-US" dirty="0" smtClean="0"/>
              <a:t>	- Offered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Introductory Model</a:t>
            </a:r>
            <a:br>
              <a:rPr lang="en-US" dirty="0" smtClean="0"/>
            </a:br>
            <a:r>
              <a:rPr lang="en-US" dirty="0" smtClean="0"/>
              <a:t>	- Added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Partial Immersion Model</a:t>
            </a:r>
            <a:br>
              <a:rPr lang="en-US" dirty="0" smtClean="0"/>
            </a:br>
            <a:r>
              <a:rPr lang="en-US" dirty="0" smtClean="0"/>
              <a:t>	- Integrated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Full Immersion Model</a:t>
            </a:r>
          </a:p>
          <a:p>
            <a:pPr marL="514350" indent="-514350">
              <a:buNone/>
            </a:pPr>
            <a:r>
              <a:rPr lang="en-US" dirty="0" smtClean="0"/>
              <a:t>		- Main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Questions Asked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Demographics</a:t>
            </a:r>
          </a:p>
          <a:p>
            <a:pPr lvl="1"/>
            <a:r>
              <a:rPr lang="en-US" sz="4000" dirty="0" smtClean="0"/>
              <a:t>Gender, position, years experience, county, etc.</a:t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4000" dirty="0" smtClean="0"/>
              <a:t>Rationale</a:t>
            </a:r>
          </a:p>
          <a:p>
            <a:pPr lvl="1"/>
            <a:r>
              <a:rPr lang="en-US" sz="4000" dirty="0" smtClean="0"/>
              <a:t>Least/Most difficult to learn/teach, what students will gain from 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Integration</a:t>
            </a:r>
          </a:p>
          <a:p>
            <a:pPr lvl="1"/>
            <a:r>
              <a:rPr lang="en-US" sz="4000" dirty="0" smtClean="0"/>
              <a:t>Implementation and Evaluation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4000" dirty="0" smtClean="0"/>
              <a:t>NASA </a:t>
            </a:r>
          </a:p>
          <a:p>
            <a:pPr lvl="1"/>
            <a:r>
              <a:rPr lang="en-US" sz="4000" dirty="0" smtClean="0"/>
              <a:t>Lessons, </a:t>
            </a:r>
            <a:r>
              <a:rPr lang="en-US" sz="4000" dirty="0" smtClean="0"/>
              <a:t>Professional Development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67039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500" dirty="0" smtClean="0"/>
              <a:t>Mixed</a:t>
            </a:r>
            <a:r>
              <a:rPr lang="en-US" dirty="0" smtClean="0"/>
              <a:t> Results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Compared like questions for accuracy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12.6% response rate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r>
              <a:rPr lang="en-US" dirty="0" smtClean="0"/>
              <a:t>Analysis – Mixed Results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" y="1447800"/>
            <a:ext cx="4038600" cy="5105400"/>
            <a:chOff x="506920" y="1099289"/>
            <a:chExt cx="8728519" cy="532227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920" y="1099289"/>
              <a:ext cx="8728519" cy="5322278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5295332" y="3522878"/>
              <a:ext cx="2906971" cy="454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Introductory Model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15332" y="2976967"/>
              <a:ext cx="2361064" cy="454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Exploratory Model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12652" y="4066087"/>
              <a:ext cx="2802651" cy="632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Partial Immersion Model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09367" y="4658936"/>
              <a:ext cx="2472560" cy="632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Full Immersion Model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447800"/>
            <a:ext cx="3949190" cy="508781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/>
          <a:lstStyle/>
          <a:p>
            <a:r>
              <a:rPr lang="en-US" dirty="0" smtClean="0"/>
              <a:t>Analysis - Accuracy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1524000"/>
            <a:ext cx="8284027" cy="5099202"/>
            <a:chOff x="326573" y="1373274"/>
            <a:chExt cx="8982891" cy="509920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6948" y="1384661"/>
              <a:ext cx="4332516" cy="5087815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573" y="1373274"/>
              <a:ext cx="4088674" cy="5087816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r>
              <a:rPr lang="en-US" dirty="0" smtClean="0"/>
              <a:t>Analysis – Response Rate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3962400" cy="50411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524000"/>
            <a:ext cx="4009291" cy="5029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Conflicting Data</a:t>
            </a:r>
          </a:p>
          <a:p>
            <a:pPr lvl="1"/>
            <a:r>
              <a:rPr lang="en-US" sz="2800" dirty="0" smtClean="0"/>
              <a:t>Subjects have conflicting perceptions on where they stand on the STEM Integration Matrix</a:t>
            </a:r>
          </a:p>
          <a:p>
            <a:r>
              <a:rPr lang="en-US" dirty="0" smtClean="0"/>
              <a:t>Demographics</a:t>
            </a:r>
          </a:p>
          <a:p>
            <a:pPr lvl="1"/>
            <a:r>
              <a:rPr lang="en-US" sz="2800" dirty="0" smtClean="0"/>
              <a:t>Majority of respondents were male, administrators, and from urban counties </a:t>
            </a:r>
          </a:p>
          <a:p>
            <a:r>
              <a:rPr lang="en-US" sz="3200" dirty="0" smtClean="0"/>
              <a:t>Response rate does not support statistical significance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566</TotalTime>
  <Words>150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NAU/NASA Space Grant Survey of Arizona STEM Best Practices Part 2</vt:lpstr>
      <vt:lpstr>The Survey</vt:lpstr>
      <vt:lpstr>Integration Matrix</vt:lpstr>
      <vt:lpstr>Types of Questions Asked</vt:lpstr>
      <vt:lpstr>Analysis</vt:lpstr>
      <vt:lpstr>Analysis – Mixed Results</vt:lpstr>
      <vt:lpstr>Analysis - Accuracy</vt:lpstr>
      <vt:lpstr>Analysis – Response Rate</vt:lpstr>
      <vt:lpstr>Conclusion</vt:lpstr>
      <vt:lpstr>Recommendations</vt:lpstr>
      <vt:lpstr>Acknowledgements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NAU/NASA Arizona STEM Best Practices Part 2</dc:title>
  <dc:creator>Brooke Knighton</dc:creator>
  <cp:lastModifiedBy>David Tessmer</cp:lastModifiedBy>
  <cp:revision>19</cp:revision>
  <dcterms:created xsi:type="dcterms:W3CDTF">2014-03-04T17:04:59Z</dcterms:created>
  <dcterms:modified xsi:type="dcterms:W3CDTF">2014-04-02T16:52:18Z</dcterms:modified>
</cp:coreProperties>
</file>